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5" r:id="rId7"/>
    <p:sldId id="266" r:id="rId8"/>
    <p:sldId id="264" r:id="rId9"/>
    <p:sldId id="263" r:id="rId10"/>
    <p:sldId id="268" r:id="rId11"/>
    <p:sldId id="267" r:id="rId12"/>
    <p:sldId id="271" r:id="rId13"/>
    <p:sldId id="270" r:id="rId14"/>
    <p:sldId id="269" r:id="rId15"/>
    <p:sldId id="273" r:id="rId16"/>
    <p:sldId id="272" r:id="rId17"/>
    <p:sldId id="275" r:id="rId18"/>
    <p:sldId id="274" r:id="rId19"/>
    <p:sldId id="277" r:id="rId20"/>
    <p:sldId id="276" r:id="rId21"/>
    <p:sldId id="280" r:id="rId22"/>
    <p:sldId id="281" r:id="rId23"/>
    <p:sldId id="279" r:id="rId24"/>
    <p:sldId id="278" r:id="rId25"/>
    <p:sldId id="283" r:id="rId26"/>
    <p:sldId id="282"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CF4"/>
    <a:srgbClr val="C6E3F6"/>
    <a:srgbClr val="D9DBDD"/>
    <a:srgbClr val="DEEFFA"/>
    <a:srgbClr val="1A7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38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F778-DFE5-6F73-CEB7-B98215F8C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C8757-AC10-C5A9-C947-81B30AF13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24222-791B-9945-C1D7-32AA1879B5B7}"/>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128A32D4-DABC-48C3-17DF-4A9F138B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8595C-09FF-D041-748C-3B5B1E8FBD58}"/>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26938805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8C60-645A-6A0E-132E-DD40D06C6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7AEA6F-90D8-E4DE-5F90-C16172C560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87FEF-F422-F947-2635-DC58BB7D5877}"/>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29A267F3-3C5B-6ED3-EF26-F7D63C40D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E09FC-62A6-4704-EFE1-7BFF140318D6}"/>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360871602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5F66-04D3-550C-8326-DAF4BC03EB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6216F-20DA-4640-ED58-9DBC07BC3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16D55-84C0-80E0-C58B-1F30124CE308}"/>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75A79CFC-F114-31AA-5780-909F70D77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46281-A962-068B-3503-BA136A0D8291}"/>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10003131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409E-BA07-2B2B-37EB-6C3417AE4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E8DBB-41F7-098F-61E5-74788320D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026E5-2990-6878-BB68-4FDEB2426A73}"/>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63FF4C85-D994-914C-29E6-9C650A53C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5C680-E5D2-4FDC-B5E4-7B12DC7E9BDF}"/>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249663251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FD92-AFEE-B094-5B71-1F242DBF7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A7764D-A81E-04ED-2D1D-2D8E421C3B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DC5421-F145-2832-2A6E-19D137A31C73}"/>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37585BB1-7D04-502B-EBD4-A46518C04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34C9D-D382-F96D-5C48-40E695280013}"/>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26491747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014E-F24B-476C-789A-58F0F0277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3E61F-4C9E-0A05-D283-AE49D66DDE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E876DF-5929-7AD3-DF01-90FDFF87C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7F475D-1A18-BA62-4AD1-6A1E4845CE40}"/>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6" name="Footer Placeholder 5">
            <a:extLst>
              <a:ext uri="{FF2B5EF4-FFF2-40B4-BE49-F238E27FC236}">
                <a16:creationId xmlns:a16="http://schemas.microsoft.com/office/drawing/2014/main" id="{91D62643-558B-0510-7836-58EFAF67F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85906-C5C6-A925-5E0F-74E8EE082EA3}"/>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25558542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3B53-8CB3-08A1-EEA8-681298B22A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C76F1-4901-61ED-A3B3-83C472590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45679F-6D06-4BD9-E095-E3701BD90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64623-081C-0275-8278-82B9EB22D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AF93E-3820-487E-FB3C-D94E55DD0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7DECC-800C-027C-B35E-A720FF4F7649}"/>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8" name="Footer Placeholder 7">
            <a:extLst>
              <a:ext uri="{FF2B5EF4-FFF2-40B4-BE49-F238E27FC236}">
                <a16:creationId xmlns:a16="http://schemas.microsoft.com/office/drawing/2014/main" id="{539B0D7C-0F7F-FD6E-4580-F5EB7A5F8C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3FC39-3929-33E0-B6E9-D4E3208F51CC}"/>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40123098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6867-5983-2515-21F7-1B74737756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C02EF5-9628-F4BB-14F6-A55489DEFC86}"/>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4" name="Footer Placeholder 3">
            <a:extLst>
              <a:ext uri="{FF2B5EF4-FFF2-40B4-BE49-F238E27FC236}">
                <a16:creationId xmlns:a16="http://schemas.microsoft.com/office/drawing/2014/main" id="{2E7C8283-4F1E-8AD4-E0A4-760F7FFDF1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FA50C-183F-8008-CFC7-5E8D677793E7}"/>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15820611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80DADA-3E4E-A3C9-DB37-47A2ACED3B60}"/>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3" name="Footer Placeholder 2">
            <a:extLst>
              <a:ext uri="{FF2B5EF4-FFF2-40B4-BE49-F238E27FC236}">
                <a16:creationId xmlns:a16="http://schemas.microsoft.com/office/drawing/2014/main" id="{0F4C9F41-D0AB-1DA4-EF8C-34807BD41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66242B-E0B7-8130-ADB5-637E798BB002}"/>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40138527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0BF2-BB89-44CD-8392-AD5885483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7C3548-250D-986B-FB4A-DAC93C3BE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C4B00-D8E1-8F60-A87F-8C80E9DFA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FA7F1-AB79-882B-3BA1-864DF4B2C0FF}"/>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6" name="Footer Placeholder 5">
            <a:extLst>
              <a:ext uri="{FF2B5EF4-FFF2-40B4-BE49-F238E27FC236}">
                <a16:creationId xmlns:a16="http://schemas.microsoft.com/office/drawing/2014/main" id="{726BE4C3-8913-7418-6DDE-6F7D3599B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5FAA2-1860-B2D3-F894-C892BDD96413}"/>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250269615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9A14-FBF2-673B-3DE9-21A039871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94B1A1-1817-0E01-68B7-119036248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B881BC-C90A-D9C0-6506-DC8F07CA6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1E47E-471C-F1B4-3553-95E4A0719108}"/>
              </a:ext>
            </a:extLst>
          </p:cNvPr>
          <p:cNvSpPr>
            <a:spLocks noGrp="1"/>
          </p:cNvSpPr>
          <p:nvPr>
            <p:ph type="dt" sz="half" idx="10"/>
          </p:nvPr>
        </p:nvSpPr>
        <p:spPr/>
        <p:txBody>
          <a:bodyPr/>
          <a:lstStyle/>
          <a:p>
            <a:fld id="{7CB53BDA-FEE2-4A2A-AE38-69379ACB1100}" type="datetimeFigureOut">
              <a:rPr lang="en-US" smtClean="0"/>
              <a:t>7/21/2025</a:t>
            </a:fld>
            <a:endParaRPr lang="en-US"/>
          </a:p>
        </p:txBody>
      </p:sp>
      <p:sp>
        <p:nvSpPr>
          <p:cNvPr id="6" name="Footer Placeholder 5">
            <a:extLst>
              <a:ext uri="{FF2B5EF4-FFF2-40B4-BE49-F238E27FC236}">
                <a16:creationId xmlns:a16="http://schemas.microsoft.com/office/drawing/2014/main" id="{A2B39958-EE23-D6B0-5272-598FD64C7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B39B-4FF3-4C84-D936-A97F92CCCE11}"/>
              </a:ext>
            </a:extLst>
          </p:cNvPr>
          <p:cNvSpPr>
            <a:spLocks noGrp="1"/>
          </p:cNvSpPr>
          <p:nvPr>
            <p:ph type="sldNum" sz="quarter" idx="12"/>
          </p:nvPr>
        </p:nvSpPr>
        <p:spPr/>
        <p:txBody>
          <a:bodyPr/>
          <a:lstStyle/>
          <a:p>
            <a:fld id="{1E5331FA-2D91-4417-8BB4-0B01074CDCE9}" type="slidenum">
              <a:rPr lang="en-US" smtClean="0"/>
              <a:t>‹#›</a:t>
            </a:fld>
            <a:endParaRPr lang="en-US"/>
          </a:p>
        </p:txBody>
      </p:sp>
    </p:spTree>
    <p:extLst>
      <p:ext uri="{BB962C8B-B14F-4D97-AF65-F5344CB8AC3E}">
        <p14:creationId xmlns:p14="http://schemas.microsoft.com/office/powerpoint/2010/main" val="189580101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EC89F-566C-8484-4F1A-D772B0183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061BB5-F8EF-7ACA-61BD-CE01FD9B6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1A835-4A71-6EAE-B5E1-B3ECE441BE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B53BDA-FEE2-4A2A-AE38-69379ACB1100}" type="datetimeFigureOut">
              <a:rPr lang="en-US" smtClean="0"/>
              <a:t>7/21/2025</a:t>
            </a:fld>
            <a:endParaRPr lang="en-US"/>
          </a:p>
        </p:txBody>
      </p:sp>
      <p:sp>
        <p:nvSpPr>
          <p:cNvPr id="5" name="Footer Placeholder 4">
            <a:extLst>
              <a:ext uri="{FF2B5EF4-FFF2-40B4-BE49-F238E27FC236}">
                <a16:creationId xmlns:a16="http://schemas.microsoft.com/office/drawing/2014/main" id="{ABAB7DFA-AA30-5F23-F1C0-218F32C5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A6D847-D657-5A52-07AA-0E89CB558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5331FA-2D91-4417-8BB4-0B01074CDCE9}" type="slidenum">
              <a:rPr lang="en-US" smtClean="0"/>
              <a:t>‹#›</a:t>
            </a:fld>
            <a:endParaRPr lang="en-US"/>
          </a:p>
        </p:txBody>
      </p:sp>
    </p:spTree>
    <p:extLst>
      <p:ext uri="{BB962C8B-B14F-4D97-AF65-F5344CB8AC3E}">
        <p14:creationId xmlns:p14="http://schemas.microsoft.com/office/powerpoint/2010/main" val="226985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54863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757D3B45-43DA-986B-02DD-376D14A4D3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B64BFF-400E-90E2-4964-770549C9B0B1}"/>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341035470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EECCAB9-3877-F40F-2DCC-3B0F287D4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9D005-2FBE-8D0F-E1DE-E13266A29FBF}"/>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1 Kings 8:27-29</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CD0FB8-A0C7-D255-5CA7-24B2DD419940}"/>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But will God really live on earth? Why, even the highest heavens cannot contain You. How much less this Temple I have built! Nevertheless, listen to my prayer and my plea, O Lord my God. Hear the cry and the prayer that Your servant is making to You today. </a:t>
            </a:r>
          </a:p>
        </p:txBody>
      </p:sp>
      <p:cxnSp>
        <p:nvCxnSpPr>
          <p:cNvPr id="5" name="Straight Connector 4">
            <a:extLst>
              <a:ext uri="{FF2B5EF4-FFF2-40B4-BE49-F238E27FC236}">
                <a16:creationId xmlns:a16="http://schemas.microsoft.com/office/drawing/2014/main" id="{72F9309E-E3B3-D048-7BAD-9E878370EB35}"/>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7976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51249CF0-2547-9FE3-60E8-DDB40B98D1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68106-21D3-F309-819D-285902B33A9D}"/>
              </a:ext>
            </a:extLst>
          </p:cNvPr>
          <p:cNvSpPr>
            <a:spLocks noGrp="1"/>
          </p:cNvSpPr>
          <p:nvPr>
            <p:ph idx="1"/>
          </p:nvPr>
        </p:nvSpPr>
        <p:spPr>
          <a:xfrm>
            <a:off x="838200" y="953730"/>
            <a:ext cx="10515600" cy="4984954"/>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May You watch over this Temple night and day, this place where You have said, ‘My name will be there.’ May You always hear the prayers I make toward this place.</a:t>
            </a:r>
          </a:p>
        </p:txBody>
      </p:sp>
    </p:spTree>
    <p:extLst>
      <p:ext uri="{BB962C8B-B14F-4D97-AF65-F5344CB8AC3E}">
        <p14:creationId xmlns:p14="http://schemas.microsoft.com/office/powerpoint/2010/main" val="10486651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398DE9CC-38FA-D074-531C-CF1DEE6A65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DA1519-70A1-F983-3FAE-15B56158717D}"/>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20872654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F0D428EE-A2DB-D988-8157-B4DE495D7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F3D11-DF0D-DE36-DDE9-7AC772AD2C69}"/>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Exodus 23:21</a:t>
            </a:r>
            <a:r>
              <a:rPr lang="en-US" sz="3200" dirty="0">
                <a:solidFill>
                  <a:srgbClr val="C6E3F6"/>
                </a:solidFill>
                <a:latin typeface="Arial" panose="020B0604020202020204" pitchFamily="34" charset="0"/>
                <a:cs typeface="Arial" panose="020B0604020202020204" pitchFamily="34" charset="0"/>
              </a:rPr>
              <a:t>ESV</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B1187A-5B9C-4E2E-ED79-06C04A32C9A1}"/>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Pay careful attention to Him and obey His voice; do not rebel against Him, for He will not pardon your transgression, for My name is in Him.</a:t>
            </a:r>
          </a:p>
        </p:txBody>
      </p:sp>
      <p:cxnSp>
        <p:nvCxnSpPr>
          <p:cNvPr id="5" name="Straight Connector 4">
            <a:extLst>
              <a:ext uri="{FF2B5EF4-FFF2-40B4-BE49-F238E27FC236}">
                <a16:creationId xmlns:a16="http://schemas.microsoft.com/office/drawing/2014/main" id="{0B0D3149-2264-716A-BE14-8FAFE97DCF62}"/>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55485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34361923-8DCB-BE6A-BA0C-0C86202686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7FE0EC-0B8F-4D6A-3D59-724A48573762}"/>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42905860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90A20477-1E8F-B6FC-A628-07E7C5759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9D816-1D31-7284-F8FE-192B76BA5B33}"/>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1 Corinthians 6:19-20</a:t>
            </a:r>
          </a:p>
        </p:txBody>
      </p:sp>
      <p:sp>
        <p:nvSpPr>
          <p:cNvPr id="3" name="Content Placeholder 2">
            <a:extLst>
              <a:ext uri="{FF2B5EF4-FFF2-40B4-BE49-F238E27FC236}">
                <a16:creationId xmlns:a16="http://schemas.microsoft.com/office/drawing/2014/main" id="{D859D243-AA11-0F18-54F1-C42C67CC2B73}"/>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Or do you not know that your body is the temple of the Holy Spirit who is in you, whom you have from God, and you are not your own? For you were bought at a price; therefore glorify God in your body and in your spirit, which are God’s.</a:t>
            </a:r>
          </a:p>
        </p:txBody>
      </p:sp>
      <p:cxnSp>
        <p:nvCxnSpPr>
          <p:cNvPr id="5" name="Straight Connector 4">
            <a:extLst>
              <a:ext uri="{FF2B5EF4-FFF2-40B4-BE49-F238E27FC236}">
                <a16:creationId xmlns:a16="http://schemas.microsoft.com/office/drawing/2014/main" id="{C150C7F7-3CE7-DE8A-990A-C56F4FB33FBE}"/>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47209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63CF41E8-5422-D7AD-73BB-4D7B2C49FC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F857C6-AE1C-3EC0-3FFB-EA0A387F37D7}"/>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177661389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9A62F2C5-4D1D-D500-EAC6-3716F191B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A234D-6BA6-72AF-C6CC-6AB445441CA5}"/>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Matthew 18:20</a:t>
            </a:r>
          </a:p>
        </p:txBody>
      </p:sp>
      <p:sp>
        <p:nvSpPr>
          <p:cNvPr id="3" name="Content Placeholder 2">
            <a:extLst>
              <a:ext uri="{FF2B5EF4-FFF2-40B4-BE49-F238E27FC236}">
                <a16:creationId xmlns:a16="http://schemas.microsoft.com/office/drawing/2014/main" id="{26A0D4C0-D2D0-EEF9-3335-BB9991A32105}"/>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For where two or three are gathered together in My name, I am there in the midst of them.</a:t>
            </a:r>
          </a:p>
        </p:txBody>
      </p:sp>
      <p:cxnSp>
        <p:nvCxnSpPr>
          <p:cNvPr id="5" name="Straight Connector 4">
            <a:extLst>
              <a:ext uri="{FF2B5EF4-FFF2-40B4-BE49-F238E27FC236}">
                <a16:creationId xmlns:a16="http://schemas.microsoft.com/office/drawing/2014/main" id="{9B731E9D-B2CA-F01A-E71A-12F3B32B810E}"/>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87483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5E192231-13BD-7957-4A78-2053D83B76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2EE564-4DB2-9F85-23D8-347F9AF27D67}"/>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27519523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E8A-B0F6-AA03-FD40-6C769BBEF72A}"/>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Exodus 3:13-15</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C04F29-2AC7-8BAF-0A43-753E6084E581}"/>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But Moses protested, “If I go to the people of Israel and tell them, ‘The God of your ancestors has sent me to you,’ they will ask me, ‘What is His name?’ Then what should I tell them?”</a:t>
            </a:r>
          </a:p>
          <a:p>
            <a:pPr marL="0" indent="0">
              <a:buNone/>
            </a:pPr>
            <a:r>
              <a:rPr lang="en-US" sz="4400" dirty="0">
                <a:solidFill>
                  <a:srgbClr val="C6E3F6"/>
                </a:solidFill>
                <a:latin typeface="Arial" panose="020B0604020202020204" pitchFamily="34" charset="0"/>
                <a:cs typeface="Arial" panose="020B0604020202020204" pitchFamily="34" charset="0"/>
              </a:rPr>
              <a:t>God replied to Moses, “I am who I am. Say this to the people of Israel: </a:t>
            </a:r>
          </a:p>
        </p:txBody>
      </p:sp>
      <p:cxnSp>
        <p:nvCxnSpPr>
          <p:cNvPr id="5" name="Straight Connector 4">
            <a:extLst>
              <a:ext uri="{FF2B5EF4-FFF2-40B4-BE49-F238E27FC236}">
                <a16:creationId xmlns:a16="http://schemas.microsoft.com/office/drawing/2014/main" id="{DB6E8E82-9C5B-7945-A8A3-11FE41A9CF17}"/>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55557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7DB08F3A-10CA-7141-9E99-5350B4CA2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E4E07-EF66-EF88-F75E-CA3D44346FE3}"/>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John 12:37-41</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B4E40-F98B-0AAF-7420-B45F37A7582B}"/>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But despite all the miraculous signs Jesus had done, most of the people still did not believe in Him. This is exactly what Isaiah the prophet had predicted:</a:t>
            </a:r>
          </a:p>
          <a:p>
            <a:pPr marL="0" indent="0">
              <a:buNone/>
            </a:pPr>
            <a:r>
              <a:rPr lang="en-US" sz="4400" dirty="0">
                <a:solidFill>
                  <a:srgbClr val="C6E3F6"/>
                </a:solidFill>
                <a:latin typeface="Arial" panose="020B0604020202020204" pitchFamily="34" charset="0"/>
                <a:cs typeface="Arial" panose="020B0604020202020204" pitchFamily="34" charset="0"/>
              </a:rPr>
              <a:t>“Lord, who has believed our message?</a:t>
            </a:r>
          </a:p>
          <a:p>
            <a:pPr marL="0" indent="0">
              <a:buNone/>
            </a:pPr>
            <a:r>
              <a:rPr lang="en-US" sz="4400" dirty="0">
                <a:solidFill>
                  <a:srgbClr val="C6E3F6"/>
                </a:solidFill>
                <a:latin typeface="Arial" panose="020B0604020202020204" pitchFamily="34" charset="0"/>
                <a:cs typeface="Arial" panose="020B0604020202020204" pitchFamily="34" charset="0"/>
              </a:rPr>
              <a:t> To whom has the Lord revealed His powerful arm?”</a:t>
            </a:r>
          </a:p>
        </p:txBody>
      </p:sp>
      <p:cxnSp>
        <p:nvCxnSpPr>
          <p:cNvPr id="5" name="Straight Connector 4">
            <a:extLst>
              <a:ext uri="{FF2B5EF4-FFF2-40B4-BE49-F238E27FC236}">
                <a16:creationId xmlns:a16="http://schemas.microsoft.com/office/drawing/2014/main" id="{1BC6E238-164F-15DD-7FE1-5C46FA5606BF}"/>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18925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E27F61EA-3BDD-A89D-CD50-7A85644047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26EABB-C19F-D8B2-7D9C-153C67DB91D2}"/>
              </a:ext>
            </a:extLst>
          </p:cNvPr>
          <p:cNvSpPr>
            <a:spLocks noGrp="1"/>
          </p:cNvSpPr>
          <p:nvPr>
            <p:ph idx="1"/>
          </p:nvPr>
        </p:nvSpPr>
        <p:spPr>
          <a:xfrm>
            <a:off x="838200" y="828368"/>
            <a:ext cx="10515600" cy="5201264"/>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But the people couldn’t believe, for as Isaiah also said,</a:t>
            </a:r>
          </a:p>
          <a:p>
            <a:pPr marL="0" indent="0">
              <a:buNone/>
            </a:pPr>
            <a:r>
              <a:rPr lang="en-US" sz="4400" dirty="0">
                <a:solidFill>
                  <a:srgbClr val="C6E3F6"/>
                </a:solidFill>
                <a:latin typeface="Arial" panose="020B0604020202020204" pitchFamily="34" charset="0"/>
                <a:cs typeface="Arial" panose="020B0604020202020204" pitchFamily="34" charset="0"/>
              </a:rPr>
              <a:t>“The Lord has blinded their eyes</a:t>
            </a:r>
            <a:br>
              <a:rPr lang="en-US" sz="4400" dirty="0">
                <a:solidFill>
                  <a:srgbClr val="C6E3F6"/>
                </a:solidFill>
                <a:latin typeface="Arial" panose="020B0604020202020204" pitchFamily="34" charset="0"/>
                <a:cs typeface="Arial" panose="020B0604020202020204" pitchFamily="34" charset="0"/>
              </a:rPr>
            </a:br>
            <a:r>
              <a:rPr lang="en-US" sz="4400" dirty="0">
                <a:solidFill>
                  <a:srgbClr val="C6E3F6"/>
                </a:solidFill>
                <a:latin typeface="Arial" panose="020B0604020202020204" pitchFamily="34" charset="0"/>
                <a:cs typeface="Arial" panose="020B0604020202020204" pitchFamily="34" charset="0"/>
              </a:rPr>
              <a:t> and hardened their hearts—</a:t>
            </a:r>
            <a:br>
              <a:rPr lang="en-US" sz="4400" dirty="0">
                <a:solidFill>
                  <a:srgbClr val="C6E3F6"/>
                </a:solidFill>
                <a:latin typeface="Arial" panose="020B0604020202020204" pitchFamily="34" charset="0"/>
                <a:cs typeface="Arial" panose="020B0604020202020204" pitchFamily="34" charset="0"/>
              </a:rPr>
            </a:br>
            <a:r>
              <a:rPr lang="en-US" sz="4400" dirty="0">
                <a:solidFill>
                  <a:srgbClr val="C6E3F6"/>
                </a:solidFill>
                <a:latin typeface="Arial" panose="020B0604020202020204" pitchFamily="34" charset="0"/>
                <a:cs typeface="Arial" panose="020B0604020202020204" pitchFamily="34" charset="0"/>
              </a:rPr>
              <a:t>so that their eyes cannot see,</a:t>
            </a:r>
            <a:br>
              <a:rPr lang="en-US" sz="4400" dirty="0">
                <a:solidFill>
                  <a:srgbClr val="C6E3F6"/>
                </a:solidFill>
                <a:latin typeface="Arial" panose="020B0604020202020204" pitchFamily="34" charset="0"/>
                <a:cs typeface="Arial" panose="020B0604020202020204" pitchFamily="34" charset="0"/>
              </a:rPr>
            </a:br>
            <a:r>
              <a:rPr lang="en-US" sz="4400" dirty="0">
                <a:solidFill>
                  <a:srgbClr val="C6E3F6"/>
                </a:solidFill>
                <a:latin typeface="Arial" panose="020B0604020202020204" pitchFamily="34" charset="0"/>
                <a:cs typeface="Arial" panose="020B0604020202020204" pitchFamily="34" charset="0"/>
              </a:rPr>
              <a:t>and their hearts cannot understand,</a:t>
            </a:r>
            <a:br>
              <a:rPr lang="en-US" sz="4400" dirty="0">
                <a:solidFill>
                  <a:srgbClr val="C6E3F6"/>
                </a:solidFill>
                <a:latin typeface="Arial" panose="020B0604020202020204" pitchFamily="34" charset="0"/>
                <a:cs typeface="Arial" panose="020B0604020202020204" pitchFamily="34" charset="0"/>
              </a:rPr>
            </a:br>
            <a:r>
              <a:rPr lang="en-US" sz="4400" dirty="0">
                <a:solidFill>
                  <a:srgbClr val="C6E3F6"/>
                </a:solidFill>
                <a:latin typeface="Arial" panose="020B0604020202020204" pitchFamily="34" charset="0"/>
                <a:cs typeface="Arial" panose="020B0604020202020204" pitchFamily="34" charset="0"/>
              </a:rPr>
              <a:t>and they cannot turn to Me</a:t>
            </a:r>
            <a:br>
              <a:rPr lang="en-US" sz="4400" dirty="0">
                <a:solidFill>
                  <a:srgbClr val="C6E3F6"/>
                </a:solidFill>
                <a:latin typeface="Arial" panose="020B0604020202020204" pitchFamily="34" charset="0"/>
                <a:cs typeface="Arial" panose="020B0604020202020204" pitchFamily="34" charset="0"/>
              </a:rPr>
            </a:br>
            <a:r>
              <a:rPr lang="en-US" sz="4400" dirty="0">
                <a:solidFill>
                  <a:srgbClr val="C6E3F6"/>
                </a:solidFill>
                <a:latin typeface="Arial" panose="020B0604020202020204" pitchFamily="34" charset="0"/>
                <a:cs typeface="Arial" panose="020B0604020202020204" pitchFamily="34" charset="0"/>
              </a:rPr>
              <a:t>and have Me heal them.”</a:t>
            </a:r>
          </a:p>
        </p:txBody>
      </p:sp>
    </p:spTree>
    <p:extLst>
      <p:ext uri="{BB962C8B-B14F-4D97-AF65-F5344CB8AC3E}">
        <p14:creationId xmlns:p14="http://schemas.microsoft.com/office/powerpoint/2010/main" val="31624231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CB5FC4F4-4C0B-7868-C7DD-82CABB601B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9890B-4BAF-97D5-6363-0B75307B0BBB}"/>
              </a:ext>
            </a:extLst>
          </p:cNvPr>
          <p:cNvSpPr>
            <a:spLocks noGrp="1"/>
          </p:cNvSpPr>
          <p:nvPr>
            <p:ph idx="1"/>
          </p:nvPr>
        </p:nvSpPr>
        <p:spPr>
          <a:xfrm>
            <a:off x="838200" y="953730"/>
            <a:ext cx="10515600" cy="4984954"/>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Isaiah was referring to Jesus when he said this, because he saw the future and spoke of the Messiah’s glory.</a:t>
            </a:r>
          </a:p>
        </p:txBody>
      </p:sp>
    </p:spTree>
    <p:extLst>
      <p:ext uri="{BB962C8B-B14F-4D97-AF65-F5344CB8AC3E}">
        <p14:creationId xmlns:p14="http://schemas.microsoft.com/office/powerpoint/2010/main" val="23421134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834B86EA-F2A0-E206-05E4-721CDF03D2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E62BAE-3A56-987B-477C-2E2766E6288B}"/>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68902402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18C70B75-9A39-DB2E-95E4-6A1A546D6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FC9DB-DA6E-7A6F-5D6F-FC93FBA1FBFD}"/>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John 14:13-14</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94A0392-42DB-498A-E487-5E96AA5F1A12}"/>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You can ask for anything in My name, and I will do it, so that the Son can bring glory to the Father. Yes, ask Me for anything in My name, and I will do it!</a:t>
            </a:r>
          </a:p>
        </p:txBody>
      </p:sp>
      <p:cxnSp>
        <p:nvCxnSpPr>
          <p:cNvPr id="5" name="Straight Connector 4">
            <a:extLst>
              <a:ext uri="{FF2B5EF4-FFF2-40B4-BE49-F238E27FC236}">
                <a16:creationId xmlns:a16="http://schemas.microsoft.com/office/drawing/2014/main" id="{CF7FAA68-AD71-7F90-1965-55030D317D26}"/>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40664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0AFF1DC1-22E2-177A-3A3D-0E80187E42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1DD639-BFA1-DA28-A6CA-F1E81A9A3F4C}"/>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117841996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87E741E2-CA63-AD58-72A1-D949517D5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43385-A05D-939F-792D-C7C95750C773}"/>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Philippians 2:9-11</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3F0ECA0-FFA7-A279-D430-D11F47F87D37}"/>
              </a:ext>
            </a:extLst>
          </p:cNvPr>
          <p:cNvSpPr>
            <a:spLocks noGrp="1"/>
          </p:cNvSpPr>
          <p:nvPr>
            <p:ph idx="1"/>
          </p:nvPr>
        </p:nvSpPr>
        <p:spPr>
          <a:xfrm>
            <a:off x="838200" y="1435510"/>
            <a:ext cx="10515600" cy="4866967"/>
          </a:xfrm>
        </p:spPr>
        <p:txBody>
          <a:bodyPr lIns="274320" tIns="91440" rIns="274320">
            <a:normAutofit lnSpcReduction="10000"/>
          </a:bodyPr>
          <a:lstStyle/>
          <a:p>
            <a:pPr marL="0" indent="0">
              <a:buNone/>
            </a:pPr>
            <a:r>
              <a:rPr lang="en-US" sz="4400" dirty="0">
                <a:solidFill>
                  <a:srgbClr val="C6E3F6"/>
                </a:solidFill>
                <a:latin typeface="Arial" panose="020B0604020202020204" pitchFamily="34" charset="0"/>
                <a:cs typeface="Arial" panose="020B0604020202020204" pitchFamily="34" charset="0"/>
              </a:rPr>
              <a:t>Therefore, God elevated Him to the place of highest honor and gave Him the name above all other names, that at the name of Jesus every knee should bow, in heaven and on earth and under the earth, and every tongue declare that Jesus Christ is Lord, to the glory of God the Father.</a:t>
            </a:r>
          </a:p>
        </p:txBody>
      </p:sp>
      <p:cxnSp>
        <p:nvCxnSpPr>
          <p:cNvPr id="5" name="Straight Connector 4">
            <a:extLst>
              <a:ext uri="{FF2B5EF4-FFF2-40B4-BE49-F238E27FC236}">
                <a16:creationId xmlns:a16="http://schemas.microsoft.com/office/drawing/2014/main" id="{51FE3631-545E-252E-59BF-F18B76F32BC9}"/>
              </a:ext>
            </a:extLst>
          </p:cNvPr>
          <p:cNvCxnSpPr>
            <a:cxnSpLocks/>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40172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BB834ED-00BD-60DD-70D0-B92B2C921D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29C765-D9E8-6497-899A-725A2EE273DF}"/>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70000"/>
                  </a:srgbClr>
                </a:solidFill>
                <a:latin typeface="Bierstadt" panose="020B0004020202020204" pitchFamily="34" charset="0"/>
              </a:rPr>
              <a:t>WHAT’S IN A NAME?</a:t>
            </a:r>
          </a:p>
        </p:txBody>
      </p:sp>
    </p:spTree>
    <p:extLst>
      <p:ext uri="{BB962C8B-B14F-4D97-AF65-F5344CB8AC3E}">
        <p14:creationId xmlns:p14="http://schemas.microsoft.com/office/powerpoint/2010/main" val="9901296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61A3F5E4-BA3E-CF72-5965-013ACAD699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D98A4-08EB-80D3-46AA-7A35A0B418E6}"/>
              </a:ext>
            </a:extLst>
          </p:cNvPr>
          <p:cNvSpPr>
            <a:spLocks noGrp="1"/>
          </p:cNvSpPr>
          <p:nvPr>
            <p:ph idx="1"/>
          </p:nvPr>
        </p:nvSpPr>
        <p:spPr>
          <a:xfrm>
            <a:off x="838200" y="953730"/>
            <a:ext cx="10515600" cy="4984954"/>
          </a:xfrm>
        </p:spPr>
        <p:txBody>
          <a:bodyPr lIns="274320" tIns="91440" rIns="274320">
            <a:normAutofit lnSpcReduction="10000"/>
          </a:bodyPr>
          <a:lstStyle/>
          <a:p>
            <a:pPr marL="0" indent="0">
              <a:buNone/>
            </a:pPr>
            <a:r>
              <a:rPr lang="en-US" sz="4400" dirty="0">
                <a:solidFill>
                  <a:srgbClr val="C6E3F6"/>
                </a:solidFill>
                <a:latin typeface="Arial" panose="020B0604020202020204" pitchFamily="34" charset="0"/>
                <a:cs typeface="Arial" panose="020B0604020202020204" pitchFamily="34" charset="0"/>
              </a:rPr>
              <a:t>I am has sent me to you.” God also said to Moses, “Say this to the people of Israel: Yahweh, the God of your ancestors—the God of Abraham, the God of Isaac, and the God of Jacob—has sent me to you.</a:t>
            </a:r>
          </a:p>
          <a:p>
            <a:pPr marL="0" indent="0">
              <a:buNone/>
            </a:pPr>
            <a:r>
              <a:rPr lang="en-US" sz="4400" dirty="0">
                <a:solidFill>
                  <a:srgbClr val="C6E3F6"/>
                </a:solidFill>
                <a:latin typeface="Arial" panose="020B0604020202020204" pitchFamily="34" charset="0"/>
                <a:cs typeface="Arial" panose="020B0604020202020204" pitchFamily="34" charset="0"/>
              </a:rPr>
              <a:t>This is My eternal name, My name to remember for all generations.</a:t>
            </a:r>
          </a:p>
        </p:txBody>
      </p:sp>
    </p:spTree>
    <p:extLst>
      <p:ext uri="{BB962C8B-B14F-4D97-AF65-F5344CB8AC3E}">
        <p14:creationId xmlns:p14="http://schemas.microsoft.com/office/powerpoint/2010/main" val="38542034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A94E9E-AB7F-11EF-FFBE-29C4D87B6454}"/>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21847348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9E513751-0954-1FF2-AB59-B8AD16E27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65FDC-1943-9B13-A2DB-AD5C666C7D8D}"/>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Exodus 15:23-26</a:t>
            </a:r>
            <a:r>
              <a:rPr lang="en-US" sz="3200" dirty="0">
                <a:solidFill>
                  <a:srgbClr val="C6E3F6"/>
                </a:solidFill>
                <a:latin typeface="Arial" panose="020B0604020202020204" pitchFamily="34" charset="0"/>
                <a:cs typeface="Arial" panose="020B0604020202020204" pitchFamily="34" charset="0"/>
              </a:rPr>
              <a:t>NLT</a:t>
            </a:r>
            <a:endParaRPr lang="en-US" sz="4600" dirty="0">
              <a:solidFill>
                <a:srgbClr val="C6E3F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D13BE30-2255-0CE3-41DE-C65624F48F4A}"/>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When they came to the oasis of Marah, the water was too bitter to drink. So they called the place Marah (which means “bitter”).</a:t>
            </a:r>
          </a:p>
          <a:p>
            <a:pPr marL="0" indent="0">
              <a:buNone/>
            </a:pPr>
            <a:r>
              <a:rPr lang="en-US" sz="4400" dirty="0">
                <a:solidFill>
                  <a:srgbClr val="C6E3F6"/>
                </a:solidFill>
                <a:latin typeface="Arial" panose="020B0604020202020204" pitchFamily="34" charset="0"/>
                <a:cs typeface="Arial" panose="020B0604020202020204" pitchFamily="34" charset="0"/>
              </a:rPr>
              <a:t>Then the people complained and turned against Moses. “What are we going to drink?” they demanded. </a:t>
            </a:r>
          </a:p>
        </p:txBody>
      </p:sp>
      <p:cxnSp>
        <p:nvCxnSpPr>
          <p:cNvPr id="5" name="Straight Connector 4">
            <a:extLst>
              <a:ext uri="{FF2B5EF4-FFF2-40B4-BE49-F238E27FC236}">
                <a16:creationId xmlns:a16="http://schemas.microsoft.com/office/drawing/2014/main" id="{198BD2F3-14D7-3467-FA5C-D8879F2F2AA3}"/>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04747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D11098D7-A31F-B3D5-03AB-8F5F84C25A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25F45-BC63-7E86-F2AC-1D829761C1B4}"/>
              </a:ext>
            </a:extLst>
          </p:cNvPr>
          <p:cNvSpPr>
            <a:spLocks noGrp="1"/>
          </p:cNvSpPr>
          <p:nvPr>
            <p:ph idx="1"/>
          </p:nvPr>
        </p:nvSpPr>
        <p:spPr>
          <a:xfrm>
            <a:off x="838200" y="953730"/>
            <a:ext cx="10515600" cy="5132438"/>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So Moses cried out to the Lord for help, and the Lord showed him a piece of wood. Moses threw it into the water, and this made the water good to drink.</a:t>
            </a:r>
          </a:p>
          <a:p>
            <a:pPr marL="0" indent="0">
              <a:buNone/>
            </a:pPr>
            <a:r>
              <a:rPr lang="en-US" sz="4400" dirty="0">
                <a:solidFill>
                  <a:srgbClr val="C6E3F6"/>
                </a:solidFill>
                <a:latin typeface="Arial" panose="020B0604020202020204" pitchFamily="34" charset="0"/>
                <a:cs typeface="Arial" panose="020B0604020202020204" pitchFamily="34" charset="0"/>
              </a:rPr>
              <a:t>It was there at Marah that the Lord set before them the following decree as a standard to test their faithfulness to Him. </a:t>
            </a:r>
          </a:p>
        </p:txBody>
      </p:sp>
    </p:spTree>
    <p:extLst>
      <p:ext uri="{BB962C8B-B14F-4D97-AF65-F5344CB8AC3E}">
        <p14:creationId xmlns:p14="http://schemas.microsoft.com/office/powerpoint/2010/main" val="41902590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D215223C-8851-139C-3E22-6337D0E1F4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1FE9D-5FCE-4F62-F884-00322B3256A9}"/>
              </a:ext>
            </a:extLst>
          </p:cNvPr>
          <p:cNvSpPr>
            <a:spLocks noGrp="1"/>
          </p:cNvSpPr>
          <p:nvPr>
            <p:ph idx="1"/>
          </p:nvPr>
        </p:nvSpPr>
        <p:spPr>
          <a:xfrm>
            <a:off x="838200" y="953730"/>
            <a:ext cx="10515600" cy="4984954"/>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He said, “If you will listen carefully to the voice of the Lord your God and do what is right in His sight, obeying His commands and keeping all His decrees, then I will not make you suffer any of the diseases I sent on the Egyptians; for I am the Lord who heals you.”</a:t>
            </a:r>
          </a:p>
        </p:txBody>
      </p:sp>
    </p:spTree>
    <p:extLst>
      <p:ext uri="{BB962C8B-B14F-4D97-AF65-F5344CB8AC3E}">
        <p14:creationId xmlns:p14="http://schemas.microsoft.com/office/powerpoint/2010/main" val="20884502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0000" contrast="-1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0924BDCE-DD9A-9917-3E64-C93A8D85AC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43B58F-918A-C606-928F-008CB2557102}"/>
              </a:ext>
            </a:extLst>
          </p:cNvPr>
          <p:cNvSpPr>
            <a:spLocks noGrp="1"/>
          </p:cNvSpPr>
          <p:nvPr>
            <p:ph type="ctrTitle"/>
          </p:nvPr>
        </p:nvSpPr>
        <p:spPr>
          <a:xfrm>
            <a:off x="1524000" y="1623808"/>
            <a:ext cx="9144000" cy="2387600"/>
          </a:xfrm>
        </p:spPr>
        <p:txBody>
          <a:bodyPr anchor="ctr" anchorCtr="0">
            <a:normAutofit/>
          </a:bodyPr>
          <a:lstStyle/>
          <a:p>
            <a:r>
              <a:rPr lang="en-US" sz="6600" i="1" dirty="0">
                <a:solidFill>
                  <a:srgbClr val="B6DCF4">
                    <a:alpha val="40000"/>
                  </a:srgbClr>
                </a:solidFill>
                <a:latin typeface="Bierstadt" panose="020B0004020202020204" pitchFamily="34" charset="0"/>
              </a:rPr>
              <a:t>WHAT’S IN A NAME?</a:t>
            </a:r>
          </a:p>
        </p:txBody>
      </p:sp>
    </p:spTree>
    <p:extLst>
      <p:ext uri="{BB962C8B-B14F-4D97-AF65-F5344CB8AC3E}">
        <p14:creationId xmlns:p14="http://schemas.microsoft.com/office/powerpoint/2010/main" val="22735305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15000" contrast="-15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32006568-4647-B559-89DE-2521A74E7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61C68-A4A2-7BBE-8FD0-0B0C7EC94B6D}"/>
              </a:ext>
            </a:extLst>
          </p:cNvPr>
          <p:cNvSpPr>
            <a:spLocks noGrp="1"/>
          </p:cNvSpPr>
          <p:nvPr>
            <p:ph type="title"/>
          </p:nvPr>
        </p:nvSpPr>
        <p:spPr>
          <a:xfrm>
            <a:off x="838200" y="365125"/>
            <a:ext cx="10515600" cy="1070385"/>
          </a:xfrm>
        </p:spPr>
        <p:txBody>
          <a:bodyPr anchor="b" anchorCtr="0">
            <a:normAutofit/>
          </a:bodyPr>
          <a:lstStyle/>
          <a:p>
            <a:r>
              <a:rPr lang="en-US" sz="4600" dirty="0">
                <a:solidFill>
                  <a:srgbClr val="C6E3F6"/>
                </a:solidFill>
                <a:latin typeface="Arial" panose="020B0604020202020204" pitchFamily="34" charset="0"/>
                <a:cs typeface="Arial" panose="020B0604020202020204" pitchFamily="34" charset="0"/>
              </a:rPr>
              <a:t>Genesis 18:13</a:t>
            </a:r>
          </a:p>
        </p:txBody>
      </p:sp>
      <p:sp>
        <p:nvSpPr>
          <p:cNvPr id="3" name="Content Placeholder 2">
            <a:extLst>
              <a:ext uri="{FF2B5EF4-FFF2-40B4-BE49-F238E27FC236}">
                <a16:creationId xmlns:a16="http://schemas.microsoft.com/office/drawing/2014/main" id="{B719177C-2CD1-2D9F-4543-BCF3A20F5DD8}"/>
              </a:ext>
            </a:extLst>
          </p:cNvPr>
          <p:cNvSpPr>
            <a:spLocks noGrp="1"/>
          </p:cNvSpPr>
          <p:nvPr>
            <p:ph idx="1"/>
          </p:nvPr>
        </p:nvSpPr>
        <p:spPr>
          <a:xfrm>
            <a:off x="838200" y="1435510"/>
            <a:ext cx="10515600" cy="4741453"/>
          </a:xfrm>
        </p:spPr>
        <p:txBody>
          <a:bodyPr lIns="274320" tIns="91440" rIns="274320">
            <a:normAutofit/>
          </a:bodyPr>
          <a:lstStyle/>
          <a:p>
            <a:pPr marL="0" indent="0">
              <a:buNone/>
            </a:pPr>
            <a:r>
              <a:rPr lang="en-US" sz="4400" dirty="0">
                <a:solidFill>
                  <a:srgbClr val="C6E3F6"/>
                </a:solidFill>
                <a:latin typeface="Arial" panose="020B0604020202020204" pitchFamily="34" charset="0"/>
                <a:cs typeface="Arial" panose="020B0604020202020204" pitchFamily="34" charset="0"/>
              </a:rPr>
              <a:t>And the Lord said to Abraham, “Why did Sarah laugh, saying, ‘Shall I surely bear a child, since I am old?’</a:t>
            </a:r>
          </a:p>
        </p:txBody>
      </p:sp>
      <p:cxnSp>
        <p:nvCxnSpPr>
          <p:cNvPr id="5" name="Straight Connector 4">
            <a:extLst>
              <a:ext uri="{FF2B5EF4-FFF2-40B4-BE49-F238E27FC236}">
                <a16:creationId xmlns:a16="http://schemas.microsoft.com/office/drawing/2014/main" id="{0BEB1456-0955-023D-9EC1-EA62ECA66BEB}"/>
              </a:ext>
            </a:extLst>
          </p:cNvPr>
          <p:cNvCxnSpPr>
            <a:endCxn id="3" idx="0"/>
          </p:cNvCxnSpPr>
          <p:nvPr/>
        </p:nvCxnSpPr>
        <p:spPr>
          <a:xfrm>
            <a:off x="838200" y="1435510"/>
            <a:ext cx="5257800" cy="0"/>
          </a:xfrm>
          <a:prstGeom prst="line">
            <a:avLst/>
          </a:prstGeom>
          <a:ln w="6350">
            <a:solidFill>
              <a:srgbClr val="B6DCF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21336"/>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835</Words>
  <Application>Microsoft Office PowerPoint</Application>
  <PresentationFormat>Widescreen</PresentationFormat>
  <Paragraphs>43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Bierstadt</vt:lpstr>
      <vt:lpstr>Office Theme</vt:lpstr>
      <vt:lpstr>PowerPoint Presentation</vt:lpstr>
      <vt:lpstr>Exodus 3:13-15NLT</vt:lpstr>
      <vt:lpstr>PowerPoint Presentation</vt:lpstr>
      <vt:lpstr>WHAT’S IN A NAME?</vt:lpstr>
      <vt:lpstr>Exodus 15:23-26NLT</vt:lpstr>
      <vt:lpstr>PowerPoint Presentation</vt:lpstr>
      <vt:lpstr>PowerPoint Presentation</vt:lpstr>
      <vt:lpstr>WHAT’S IN A NAME?</vt:lpstr>
      <vt:lpstr>Genesis 18:13</vt:lpstr>
      <vt:lpstr>WHAT’S IN A NAME?</vt:lpstr>
      <vt:lpstr>1 Kings 8:27-29NLT</vt:lpstr>
      <vt:lpstr>PowerPoint Presentation</vt:lpstr>
      <vt:lpstr>WHAT’S IN A NAME?</vt:lpstr>
      <vt:lpstr>Exodus 23:21ESV</vt:lpstr>
      <vt:lpstr>WHAT’S IN A NAME?</vt:lpstr>
      <vt:lpstr>1 Corinthians 6:19-20</vt:lpstr>
      <vt:lpstr>WHAT’S IN A NAME?</vt:lpstr>
      <vt:lpstr>Matthew 18:20</vt:lpstr>
      <vt:lpstr>WHAT’S IN A NAME?</vt:lpstr>
      <vt:lpstr>John 12:37-41NLT</vt:lpstr>
      <vt:lpstr>PowerPoint Presentation</vt:lpstr>
      <vt:lpstr>PowerPoint Presentation</vt:lpstr>
      <vt:lpstr>WHAT’S IN A NAME?</vt:lpstr>
      <vt:lpstr>John 14:13-14NLT</vt:lpstr>
      <vt:lpstr>WHAT’S IN A NAME?</vt:lpstr>
      <vt:lpstr>Philippians 2:9-11NLT</vt:lpstr>
      <vt:lpstr>WHAT’S IN A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Dawn Nemitz</dc:creator>
  <cp:lastModifiedBy>Dawn Nemitz</cp:lastModifiedBy>
  <cp:revision>2</cp:revision>
  <dcterms:created xsi:type="dcterms:W3CDTF">2025-07-21T15:56:24Z</dcterms:created>
  <dcterms:modified xsi:type="dcterms:W3CDTF">2025-07-21T17:55:36Z</dcterms:modified>
</cp:coreProperties>
</file>